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57" r:id="rId3"/>
    <p:sldId id="390" r:id="rId4"/>
    <p:sldId id="414" r:id="rId5"/>
    <p:sldId id="490" r:id="rId6"/>
    <p:sldId id="492" r:id="rId7"/>
    <p:sldId id="494" r:id="rId8"/>
    <p:sldId id="491" r:id="rId9"/>
    <p:sldId id="389" r:id="rId10"/>
    <p:sldId id="495" r:id="rId11"/>
    <p:sldId id="496" r:id="rId12"/>
    <p:sldId id="293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Limelight" panose="02000000000000000000" pitchFamily="2" charset="0"/>
      <p:regular r:id="rId18"/>
    </p:embeddedFont>
    <p:embeddedFont>
      <p:font typeface="Montserrat Light" panose="020F0502020204030204" pitchFamily="34" charset="0"/>
      <p:regular r:id="rId19"/>
      <p: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C3"/>
    <a:srgbClr val="0A80EC"/>
    <a:srgbClr val="DBE6F7"/>
    <a:srgbClr val="FFCEE8"/>
    <a:srgbClr val="9AD0FA"/>
    <a:srgbClr val="F1A900"/>
    <a:srgbClr val="C31100"/>
    <a:srgbClr val="090023"/>
    <a:srgbClr val="193C3A"/>
    <a:srgbClr val="D38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2" autoAdjust="0"/>
    <p:restoredTop sz="94654"/>
  </p:normalViewPr>
  <p:slideViewPr>
    <p:cSldViewPr snapToGrid="0">
      <p:cViewPr varScale="1">
        <p:scale>
          <a:sx n="108" d="100"/>
          <a:sy n="108" d="100"/>
        </p:scale>
        <p:origin x="704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2024. 6. 4.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55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9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7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996A6F-9B9B-4268-B198-8827214695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835F7C-2CCC-4538-89C5-E3E2F2C130D2}"/>
              </a:ext>
            </a:extLst>
          </p:cNvPr>
          <p:cNvSpPr/>
          <p:nvPr userDrawn="1"/>
        </p:nvSpPr>
        <p:spPr>
          <a:xfrm>
            <a:off x="6096000" y="446627"/>
            <a:ext cx="5735400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0DCD61C5-9252-44E7-8E15-510D0A1AD1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4CDDB42A-F3AA-4D80-8335-3F9783215370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73DFD2C-45F4-4927-A4C0-EE1C97C6B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B2937D9-7A69-4F28-9797-E8D009260D9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00037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2F670FAE-6F24-4E3C-B07B-6BB3505846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5131" y="3543483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E0F0EAD8-8E93-436E-8E45-9F4BDCC02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57E0C439-DD4F-4CC9-B2C9-53728901E6C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301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D228E4C-2A57-497E-A56B-AEE1AAC167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17F618-7E51-4C62-8B25-144100FD99A7}"/>
              </a:ext>
            </a:extLst>
          </p:cNvPr>
          <p:cNvSpPr/>
          <p:nvPr userDrawn="1"/>
        </p:nvSpPr>
        <p:spPr>
          <a:xfrm>
            <a:off x="360599" y="360000"/>
            <a:ext cx="11470802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99F65117-A85A-4DED-933D-835D7D57CC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0598" y="359999"/>
            <a:ext cx="11470804" cy="30690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22E2E43D-80D5-492D-BB20-9B6F2FF3E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58BA76B-ECF7-4465-8516-D3417CB6DF0D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20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681418-30EE-40B4-978C-D1D603A72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570790-82F6-4B92-A8B6-1DB2CAEF6687}"/>
              </a:ext>
            </a:extLst>
          </p:cNvPr>
          <p:cNvSpPr/>
          <p:nvPr userDrawn="1"/>
        </p:nvSpPr>
        <p:spPr>
          <a:xfrm>
            <a:off x="360599" y="360000"/>
            <a:ext cx="11470802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6E01E006-5B18-40E3-8F4B-B56D87D97A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801" y="431799"/>
            <a:ext cx="4083049" cy="59943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2763AE5C-DBB7-4553-A4A1-E2F11F7487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C11861C5-8EFB-49BC-9B83-A77B7985C3B7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20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2B2A885-0DE4-46CA-A97E-CC95A75E6D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3BD035-BAF7-4F32-8888-CABB83452D1D}"/>
              </a:ext>
            </a:extLst>
          </p:cNvPr>
          <p:cNvSpPr/>
          <p:nvPr userDrawn="1"/>
        </p:nvSpPr>
        <p:spPr>
          <a:xfrm>
            <a:off x="4073023" y="360000"/>
            <a:ext cx="7758377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A82FE1-7D75-4E81-8C47-7C3C3E2F2B89}"/>
              </a:ext>
            </a:extLst>
          </p:cNvPr>
          <p:cNvSpPr/>
          <p:nvPr userDrawn="1"/>
        </p:nvSpPr>
        <p:spPr>
          <a:xfrm>
            <a:off x="360600" y="360000"/>
            <a:ext cx="3351823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A28176D9-E18B-44EE-AD1D-57789E6A5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01AFBD35-C0F4-4B64-AB04-F54B45344E3A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92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5CE2AD2-29DD-4F1B-8003-629AAA732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F84BDEC3-0C48-4B48-82A4-41100F455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0E7A935F-3C52-4D7C-B536-06CFFDF54DA5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50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64FEB2D-E469-49C5-A8A5-378DCA05FB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4561A24-D8BC-4F3B-AE68-CF1B85A39CBD}"/>
              </a:ext>
            </a:extLst>
          </p:cNvPr>
          <p:cNvSpPr/>
          <p:nvPr userDrawn="1"/>
        </p:nvSpPr>
        <p:spPr>
          <a:xfrm>
            <a:off x="4902199" y="360000"/>
            <a:ext cx="6929201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C7E471-F7F6-4274-B736-299458B6D88E}"/>
              </a:ext>
            </a:extLst>
          </p:cNvPr>
          <p:cNvSpPr/>
          <p:nvPr userDrawn="1"/>
        </p:nvSpPr>
        <p:spPr>
          <a:xfrm>
            <a:off x="360600" y="360000"/>
            <a:ext cx="4180999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id="{A1652118-9635-4ECC-8F6D-6DA66ECE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F6266110-170B-4A89-9C39-F83936A58F34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4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164F913-65EE-4448-A0BD-682795B1C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raphic 3">
            <a:hlinkClick r:id="rId3"/>
            <a:extLst>
              <a:ext uri="{FF2B5EF4-FFF2-40B4-BE49-F238E27FC236}">
                <a16:creationId xmlns:a16="http://schemas.microsoft.com/office/drawing/2014/main" id="{B10A64A5-61CD-4FE6-92E9-FC11E7149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B8346AB1-DE59-4A1A-8F4E-BBC6D4857D57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44CA11-9D18-4F20-9BDF-FEA7E966AD85}"/>
              </a:ext>
            </a:extLst>
          </p:cNvPr>
          <p:cNvSpPr/>
          <p:nvPr userDrawn="1"/>
        </p:nvSpPr>
        <p:spPr>
          <a:xfrm>
            <a:off x="539400" y="540000"/>
            <a:ext cx="11113200" cy="1366582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3E9D57-3485-4056-9E93-8E2B4445FF32}"/>
              </a:ext>
            </a:extLst>
          </p:cNvPr>
          <p:cNvSpPr/>
          <p:nvPr userDrawn="1"/>
        </p:nvSpPr>
        <p:spPr>
          <a:xfrm>
            <a:off x="539400" y="2176096"/>
            <a:ext cx="5010500" cy="414190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841FD2-6A79-4CBA-93FA-17103D8EB5DB}"/>
              </a:ext>
            </a:extLst>
          </p:cNvPr>
          <p:cNvSpPr/>
          <p:nvPr userDrawn="1"/>
        </p:nvSpPr>
        <p:spPr>
          <a:xfrm>
            <a:off x="6642102" y="2176096"/>
            <a:ext cx="5010500" cy="414190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5276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BA0E698-33BF-44EC-A934-D062308B9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53FD6C-5AF9-4963-8C3A-EBB0D551B690}"/>
              </a:ext>
            </a:extLst>
          </p:cNvPr>
          <p:cNvSpPr/>
          <p:nvPr userDrawn="1"/>
        </p:nvSpPr>
        <p:spPr>
          <a:xfrm>
            <a:off x="906699" y="1036735"/>
            <a:ext cx="5189301" cy="478453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id="{81384B89-5829-461B-A961-CD490CA6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67919DA9-9E7F-4593-8E87-84D2010D215E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그림 개체 틀 11">
            <a:extLst>
              <a:ext uri="{FF2B5EF4-FFF2-40B4-BE49-F238E27FC236}">
                <a16:creationId xmlns:a16="http://schemas.microsoft.com/office/drawing/2014/main" id="{9A3B8C1E-1EE2-4E68-95E9-11AEFD0513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6819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389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340C42-D97F-4B9D-A99F-341257FA3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8FF8FB-C8FA-4340-88F5-3EAC61D84574}"/>
              </a:ext>
            </a:extLst>
          </p:cNvPr>
          <p:cNvSpPr/>
          <p:nvPr userDrawn="1"/>
        </p:nvSpPr>
        <p:spPr>
          <a:xfrm>
            <a:off x="8153400" y="1460500"/>
            <a:ext cx="3705982" cy="3937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64D17363-F749-41E7-B7D6-7083061E7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7B89911A-EBD4-4C72-AAA0-85470EF01AA9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그림 개체 틀 5">
            <a:extLst>
              <a:ext uri="{FF2B5EF4-FFF2-40B4-BE49-F238E27FC236}">
                <a16:creationId xmlns:a16="http://schemas.microsoft.com/office/drawing/2014/main" id="{547639A3-19CA-40C5-B9E3-D0196F5E0E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94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728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15BC426-732B-452F-8180-A30ADD81C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2A0083-6CA2-4AF0-A1B3-5B0BE046955C}"/>
              </a:ext>
            </a:extLst>
          </p:cNvPr>
          <p:cNvSpPr/>
          <p:nvPr userDrawn="1"/>
        </p:nvSpPr>
        <p:spPr>
          <a:xfrm>
            <a:off x="482561" y="895347"/>
            <a:ext cx="3263940" cy="363855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CD2EEADE-1F69-4085-945D-6E050606D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B1CB7F7D-B75F-45E4-9D19-431386806407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4941D84B-6DEA-474A-92BE-A4669E9725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906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540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468FBD-8326-41D4-8147-397F34B679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1F13C9-C41C-4619-AC12-8AABCA20B3C8}"/>
              </a:ext>
            </a:extLst>
          </p:cNvPr>
          <p:cNvSpPr/>
          <p:nvPr userDrawn="1"/>
        </p:nvSpPr>
        <p:spPr>
          <a:xfrm>
            <a:off x="360599" y="360000"/>
            <a:ext cx="9164401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968CC132-9A6A-4AEE-810C-612CAC367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EA6C2ADE-43A7-4A60-B6A8-D92C5DA8F8CF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6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1DA3661-82A0-41A8-8323-4DED44BA9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C50CC4-F6BC-4B0D-BB59-00BE7CD73591}"/>
              </a:ext>
            </a:extLst>
          </p:cNvPr>
          <p:cNvSpPr/>
          <p:nvPr userDrawn="1"/>
        </p:nvSpPr>
        <p:spPr>
          <a:xfrm>
            <a:off x="360599" y="360000"/>
            <a:ext cx="11470802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3EA61DA2-C6DB-49CC-A616-44A1086E65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4A169888-2606-4846-9184-F9C68AE3E9D7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778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55073F3-4CDA-449E-9712-D8C58EB7D6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7957A8-28FC-418D-90F1-CFC0DC37BA2F}"/>
              </a:ext>
            </a:extLst>
          </p:cNvPr>
          <p:cNvSpPr/>
          <p:nvPr userDrawn="1"/>
        </p:nvSpPr>
        <p:spPr>
          <a:xfrm>
            <a:off x="360599" y="962526"/>
            <a:ext cx="11470802" cy="4932948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2050DFFD-C9E0-474F-BD65-4074F5BE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F5C916AE-C080-49F6-9789-D0DB45199E6D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99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101A676D-26A3-417D-B451-01EFBC171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DCB9D35D-74B1-42A5-A447-93699B7F2DA8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hlinkClick r:id="rId2"/>
            <a:extLst>
              <a:ext uri="{FF2B5EF4-FFF2-40B4-BE49-F238E27FC236}">
                <a16:creationId xmlns:a16="http://schemas.microsoft.com/office/drawing/2014/main" id="{C46B1EEF-E206-4C3B-B2F6-69345D8A98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3" name="TextBox 2">
            <a:hlinkClick r:id="rId5"/>
            <a:extLst>
              <a:ext uri="{FF2B5EF4-FFF2-40B4-BE49-F238E27FC236}">
                <a16:creationId xmlns:a16="http://schemas.microsoft.com/office/drawing/2014/main" id="{724275FA-276B-4EA9-BFE0-F25BB7B3C1FE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A45322-E7C6-4C6D-9DB7-1DD15B271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01224B-9786-4C88-B06A-93C556F8C771}"/>
              </a:ext>
            </a:extLst>
          </p:cNvPr>
          <p:cNvSpPr/>
          <p:nvPr userDrawn="1"/>
        </p:nvSpPr>
        <p:spPr>
          <a:xfrm>
            <a:off x="360599" y="360000"/>
            <a:ext cx="9164401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DB80D0BD-F749-490C-A298-5B4E48425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6B963B87-EB0C-46B8-BACF-39289F70AA1E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11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8EEEED-40FF-4E49-A0AF-E4F5C4F70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BA4D88-BF4C-4F0C-8E9F-AC4285C4CE1E}"/>
              </a:ext>
            </a:extLst>
          </p:cNvPr>
          <p:cNvSpPr/>
          <p:nvPr userDrawn="1"/>
        </p:nvSpPr>
        <p:spPr>
          <a:xfrm>
            <a:off x="3009900" y="1574800"/>
            <a:ext cx="6172200" cy="37084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D6101D95-250C-4AAC-9DF4-8CF43669BC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92210A85-9E69-4142-9F1B-E0E10769A353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4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342CD61-1C7A-4423-9695-E4FF22552E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133A830-3E3C-4494-A7AD-3A121A7534E0}"/>
              </a:ext>
            </a:extLst>
          </p:cNvPr>
          <p:cNvSpPr/>
          <p:nvPr userDrawn="1"/>
        </p:nvSpPr>
        <p:spPr>
          <a:xfrm>
            <a:off x="360599" y="360000"/>
            <a:ext cx="11470802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CC162517-DA91-496C-9E4A-296C78E8B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55CCE750-E94B-4477-BF74-9570C8B36F5E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97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DEA5D9B-FA34-4835-AFDA-1F8C060B9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C27A11-D92B-4020-85D8-0CB82AC6650A}"/>
              </a:ext>
            </a:extLst>
          </p:cNvPr>
          <p:cNvSpPr/>
          <p:nvPr userDrawn="1"/>
        </p:nvSpPr>
        <p:spPr>
          <a:xfrm>
            <a:off x="0" y="360000"/>
            <a:ext cx="11831401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4F394B58-CEC1-44A5-84A8-3B06E8A3F4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9710" y="961510"/>
            <a:ext cx="4230914" cy="49349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8D9E9899-4964-41EE-86E5-678CA028B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D1D7B1E8-958D-45AA-A436-C52A7123097E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88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2D87E26-7C2C-4A90-AC9A-9A36FCAF5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62855D9-66BB-46A1-916A-89342E55A8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11326" y="489640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06A2CB3E-0630-4F7C-B8C4-7CB6901357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1326" y="2532671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D0023D7E-5688-4E4F-8F08-45884A8F0E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11326" y="4575702"/>
            <a:ext cx="1817430" cy="181743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F1DB5-C054-425F-BF5D-268BCD0FC500}"/>
              </a:ext>
            </a:extLst>
          </p:cNvPr>
          <p:cNvSpPr/>
          <p:nvPr userDrawn="1"/>
        </p:nvSpPr>
        <p:spPr>
          <a:xfrm>
            <a:off x="360600" y="360000"/>
            <a:ext cx="3712423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A79672B7-C3C8-42EC-B18F-9AB3D3C891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9015E689-645B-485E-A4A8-55280D9CE5E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1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03CFF7D-811B-4E70-8927-512C992732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68EE120-1A57-4C87-A0E2-779B81992A3C}"/>
              </a:ext>
            </a:extLst>
          </p:cNvPr>
          <p:cNvSpPr/>
          <p:nvPr userDrawn="1"/>
        </p:nvSpPr>
        <p:spPr>
          <a:xfrm>
            <a:off x="360599" y="2126598"/>
            <a:ext cx="11470802" cy="4371401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423FF7-A77D-4CDC-8F86-0BCE62BCE95A}"/>
              </a:ext>
            </a:extLst>
          </p:cNvPr>
          <p:cNvSpPr/>
          <p:nvPr userDrawn="1"/>
        </p:nvSpPr>
        <p:spPr>
          <a:xfrm>
            <a:off x="360599" y="360002"/>
            <a:ext cx="11470802" cy="140659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A7C3AAA5-A862-4584-89F2-61BB85AAD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8D8C6B5D-53AB-43B7-AB2D-44E336C25EC2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13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E37504A-3638-4834-BC7E-91BB93D8A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F86FC8-A73B-4D69-92DB-057D105AE3D3}"/>
              </a:ext>
            </a:extLst>
          </p:cNvPr>
          <p:cNvSpPr/>
          <p:nvPr userDrawn="1"/>
        </p:nvSpPr>
        <p:spPr>
          <a:xfrm>
            <a:off x="2247901" y="360000"/>
            <a:ext cx="9583500" cy="613800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>
            <a:solidFill>
              <a:schemeClr val="bg1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latin typeface="+mj-lt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D51FCEBD-CCA7-42E5-9B6A-57EA0FFF5F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3656" y="2649793"/>
            <a:ext cx="5428343" cy="339858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03CCCD12-F906-495C-B18F-119D88886EA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95400" y="4489959"/>
            <a:ext cx="2505075" cy="155841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F8431A4-6814-4064-B011-8D8E6F7956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95400" y="2649793"/>
            <a:ext cx="2505075" cy="155841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284D445-AFBB-49A4-81D2-A70F1753C7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95400" y="809626"/>
            <a:ext cx="2505075" cy="155841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2C43174D-4100-4ACF-A4BC-7752D3AD83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92703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2B7033CA-B56C-4776-8958-DA80548CAF86}"/>
              </a:ext>
            </a:extLst>
          </p:cNvPr>
          <p:cNvSpPr txBox="1"/>
          <p:nvPr userDrawn="1"/>
        </p:nvSpPr>
        <p:spPr>
          <a:xfrm>
            <a:off x="4181605" y="69484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25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687" r:id="rId22"/>
    <p:sldLayoutId id="2147483664" r:id="rId2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93D542-C15A-4E1D-A22A-26FAA23A00CC}"/>
              </a:ext>
            </a:extLst>
          </p:cNvPr>
          <p:cNvSpPr txBox="1"/>
          <p:nvPr/>
        </p:nvSpPr>
        <p:spPr>
          <a:xfrm>
            <a:off x="6115251" y="3082327"/>
            <a:ext cx="5414411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ru-RU" altLang="ko-KR" sz="4400" dirty="0">
                <a:cs typeface="Malayalam MN" pitchFamily="2" charset="0"/>
              </a:rPr>
              <a:t>Контроль личных финансов</a:t>
            </a:r>
            <a:endParaRPr lang="ko-KR" altLang="en-US" sz="4400" dirty="0">
              <a:cs typeface="Malayalam M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618DE-0533-473C-B5A7-B55647E47AED}"/>
              </a:ext>
            </a:extLst>
          </p:cNvPr>
          <p:cNvSpPr txBox="1"/>
          <p:nvPr/>
        </p:nvSpPr>
        <p:spPr>
          <a:xfrm>
            <a:off x="6115250" y="5773555"/>
            <a:ext cx="5414411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ru-RU" altLang="ko-KR" sz="2000" b="1" dirty="0">
                <a:cs typeface="Al Bayan" pitchFamily="2" charset="-78"/>
              </a:rPr>
              <a:t>Ризванов Нияз ИТИС 2 курс</a:t>
            </a:r>
            <a:endParaRPr lang="ko-KR" altLang="en-US" sz="2000" b="1" dirty="0">
              <a:cs typeface="Al Bayan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28B48-6695-E3E2-B738-EE449B5A1AC8}"/>
              </a:ext>
            </a:extLst>
          </p:cNvPr>
          <p:cNvSpPr txBox="1"/>
          <p:nvPr/>
        </p:nvSpPr>
        <p:spPr>
          <a:xfrm>
            <a:off x="450175" y="1452928"/>
            <a:ext cx="5665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7030A0"/>
                </a:solidFill>
                <a:cs typeface="Malayalam MN" pitchFamily="2" charset="0"/>
              </a:rPr>
              <a:t>BudgetBuddy</a:t>
            </a:r>
            <a:endParaRPr lang="ru-RU" sz="4400" b="1" dirty="0">
              <a:solidFill>
                <a:srgbClr val="7030A0"/>
              </a:solidFill>
              <a:cs typeface="Malayalam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A0080FE-26DB-C2E6-2CF1-E953F4285DE8}"/>
              </a:ext>
            </a:extLst>
          </p:cNvPr>
          <p:cNvSpPr txBox="1"/>
          <p:nvPr/>
        </p:nvSpPr>
        <p:spPr>
          <a:xfrm>
            <a:off x="642923" y="977255"/>
            <a:ext cx="465773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>
                <a:solidFill>
                  <a:schemeClr val="tx1"/>
                </a:solidFill>
              </a:rPr>
              <a:t>Добавление  транзакции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1061ED-01D2-1CE2-97C4-DB8887F5C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238"/>
            <a:ext cx="3239586" cy="612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473EAD-2F78-FD73-C69C-AFB2A2D66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414" y="738000"/>
            <a:ext cx="3239586" cy="612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D5F808-0EDB-B4DB-C3F6-57F973C8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28" y="1142123"/>
            <a:ext cx="3239586" cy="612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581361-8C03-8630-F6B2-4A4A18819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87" y="499628"/>
            <a:ext cx="323958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5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A0080FE-26DB-C2E6-2CF1-E953F4285DE8}"/>
              </a:ext>
            </a:extLst>
          </p:cNvPr>
          <p:cNvSpPr txBox="1"/>
          <p:nvPr/>
        </p:nvSpPr>
        <p:spPr>
          <a:xfrm>
            <a:off x="642923" y="977255"/>
            <a:ext cx="465773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>
                <a:solidFill>
                  <a:schemeClr val="tx1"/>
                </a:solidFill>
              </a:rPr>
              <a:t>Экран профиля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1723D1-74AF-F577-A203-C9DE34428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22" y="575273"/>
            <a:ext cx="3239586" cy="612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158CB4-3DD0-6EE6-EE03-985E0FBD5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56" y="977255"/>
            <a:ext cx="3049021" cy="576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1BDF5F-359A-3214-F257-984B3EC9B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69" y="1295273"/>
            <a:ext cx="2851875" cy="540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76AB45-C6C8-293A-A7C9-589E5C22F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45" y="1655273"/>
            <a:ext cx="2667895" cy="50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9443B-811C-7A5B-DA01-29ED83AC83B3}"/>
              </a:ext>
            </a:extLst>
          </p:cNvPr>
          <p:cNvSpPr txBox="1"/>
          <p:nvPr/>
        </p:nvSpPr>
        <p:spPr>
          <a:xfrm>
            <a:off x="642923" y="1902457"/>
            <a:ext cx="38238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Особенностью экрана про- филя является возможность установки и изменения аватара. </a:t>
            </a:r>
            <a:br>
              <a:rPr lang="ru-RU" dirty="0"/>
            </a:br>
            <a:r>
              <a:rPr lang="ru-RU" dirty="0"/>
              <a:t>Пользователь может выбрать и загрузить изображение прямо из галереи своего устройства, чтобы настроить профиль по своему вкусу.</a:t>
            </a:r>
            <a:br>
              <a:rPr lang="ru-RU" dirty="0"/>
            </a:br>
            <a:r>
              <a:rPr lang="ru-RU" dirty="0"/>
              <a:t> Эта функция добавляет персонализации и позволяет пользователю чувствовать себя более связанным с приложением.</a:t>
            </a:r>
          </a:p>
        </p:txBody>
      </p:sp>
    </p:spTree>
    <p:extLst>
      <p:ext uri="{BB962C8B-B14F-4D97-AF65-F5344CB8AC3E}">
        <p14:creationId xmlns:p14="http://schemas.microsoft.com/office/powerpoint/2010/main" val="235047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3625450" y="2875002"/>
            <a:ext cx="49411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6600" b="0" dirty="0"/>
              <a:t>Спасибо</a:t>
            </a:r>
            <a:r>
              <a:rPr lang="en-US" altLang="ko-KR" sz="6600" b="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E49E23-504A-4CAA-ADF7-257891FC7E08}"/>
              </a:ext>
            </a:extLst>
          </p:cNvPr>
          <p:cNvSpPr/>
          <p:nvPr/>
        </p:nvSpPr>
        <p:spPr>
          <a:xfrm>
            <a:off x="2455180" y="2543866"/>
            <a:ext cx="545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2000" b="1" dirty="0">
                <a:latin typeface="+mj-lt"/>
              </a:rPr>
              <a:t>Часто не имеете четкого представления о том, на что уходят деньги</a:t>
            </a:r>
            <a:endParaRPr lang="ko-KR" altLang="en-US" sz="1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6C1CA7-DB5D-44DE-95B3-13B32F0CB45B}"/>
              </a:ext>
            </a:extLst>
          </p:cNvPr>
          <p:cNvSpPr/>
          <p:nvPr/>
        </p:nvSpPr>
        <p:spPr>
          <a:xfrm>
            <a:off x="1441449" y="2523556"/>
            <a:ext cx="1111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</a:rPr>
              <a:t>01</a:t>
            </a:r>
            <a:r>
              <a:rPr lang="en-US" altLang="ko-KR" sz="2800" dirty="0">
                <a:latin typeface="+mj-lt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B657E35-AA81-4D8C-AD9B-07791B8911E8}"/>
              </a:ext>
            </a:extLst>
          </p:cNvPr>
          <p:cNvSpPr/>
          <p:nvPr/>
        </p:nvSpPr>
        <p:spPr>
          <a:xfrm>
            <a:off x="2455179" y="3764986"/>
            <a:ext cx="545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+mj-lt"/>
              </a:rPr>
              <a:t>Сложности в управлении несколькими банковскими счетами</a:t>
            </a:r>
            <a:endParaRPr lang="en-US" altLang="ko-KR" sz="2000" b="1" dirty="0"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B5CCFE-C59E-4B27-A6ED-896523D4AC4B}"/>
              </a:ext>
            </a:extLst>
          </p:cNvPr>
          <p:cNvSpPr/>
          <p:nvPr/>
        </p:nvSpPr>
        <p:spPr>
          <a:xfrm>
            <a:off x="1441449" y="3764986"/>
            <a:ext cx="1111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02.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978764-970E-415C-AEF4-86D5D94B9522}"/>
              </a:ext>
            </a:extLst>
          </p:cNvPr>
          <p:cNvSpPr/>
          <p:nvPr/>
        </p:nvSpPr>
        <p:spPr>
          <a:xfrm>
            <a:off x="2455180" y="5026726"/>
            <a:ext cx="545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+mj-lt"/>
              </a:rPr>
              <a:t>Невозможность быстро анализировать финансовые данные</a:t>
            </a:r>
            <a:endParaRPr lang="en-US" altLang="ko-KR" sz="2000" b="1" dirty="0"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80A2B3E-09D4-4303-8C32-93ECF7AAB7BB}"/>
              </a:ext>
            </a:extLst>
          </p:cNvPr>
          <p:cNvSpPr/>
          <p:nvPr/>
        </p:nvSpPr>
        <p:spPr>
          <a:xfrm>
            <a:off x="1441449" y="5006416"/>
            <a:ext cx="1111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03.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0574C4-EAD2-2AE0-BB49-0869E258049A}"/>
              </a:ext>
            </a:extLst>
          </p:cNvPr>
          <p:cNvSpPr txBox="1"/>
          <p:nvPr/>
        </p:nvSpPr>
        <p:spPr>
          <a:xfrm>
            <a:off x="642924" y="977255"/>
            <a:ext cx="364967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>
                <a:solidFill>
                  <a:schemeClr val="tx1"/>
                </a:solidFill>
              </a:rPr>
              <a:t>Проблема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627CDBE4-ADCE-4E5D-B90C-2E7C0720BDF3}"/>
              </a:ext>
            </a:extLst>
          </p:cNvPr>
          <p:cNvSpPr txBox="1"/>
          <p:nvPr/>
        </p:nvSpPr>
        <p:spPr>
          <a:xfrm>
            <a:off x="642924" y="977255"/>
            <a:ext cx="364967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>
                <a:solidFill>
                  <a:schemeClr val="tx1"/>
                </a:solidFill>
              </a:rPr>
              <a:t>Решение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49D3936-5F02-496E-A96E-B5B53D1BF9D2}"/>
              </a:ext>
            </a:extLst>
          </p:cNvPr>
          <p:cNvSpPr/>
          <p:nvPr/>
        </p:nvSpPr>
        <p:spPr>
          <a:xfrm>
            <a:off x="742402" y="2771866"/>
            <a:ext cx="898591" cy="898591"/>
          </a:xfrm>
          <a:prstGeom prst="ellipse">
            <a:avLst/>
          </a:prstGeom>
          <a:solidFill>
            <a:srgbClr val="0A80EC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83D3968-87AE-4577-910A-88954AC9751D}"/>
              </a:ext>
            </a:extLst>
          </p:cNvPr>
          <p:cNvSpPr/>
          <p:nvPr/>
        </p:nvSpPr>
        <p:spPr>
          <a:xfrm>
            <a:off x="4989988" y="2771866"/>
            <a:ext cx="898591" cy="898591"/>
          </a:xfrm>
          <a:prstGeom prst="ellipse">
            <a:avLst/>
          </a:prstGeom>
          <a:solidFill>
            <a:srgbClr val="0A80EC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8A2B22-1CDC-430A-86F5-7D91F34D6366}"/>
              </a:ext>
            </a:extLst>
          </p:cNvPr>
          <p:cNvSpPr txBox="1"/>
          <p:nvPr/>
        </p:nvSpPr>
        <p:spPr>
          <a:xfrm>
            <a:off x="1811259" y="3072339"/>
            <a:ext cx="3008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/>
              <a:t>Пользователь может столько карт, сколько не поместится у него в кошельке </a:t>
            </a:r>
            <a:endParaRPr lang="ko-KR" altLang="en-US" sz="14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D42BB5F-D7F4-4F97-BDE2-4559B485997B}"/>
              </a:ext>
            </a:extLst>
          </p:cNvPr>
          <p:cNvSpPr/>
          <p:nvPr/>
        </p:nvSpPr>
        <p:spPr>
          <a:xfrm>
            <a:off x="1791628" y="2720914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latin typeface="+mj-lt"/>
              </a:rPr>
              <a:t>Создавать карты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FD4420-1616-4905-9834-FE4CA55C91B5}"/>
              </a:ext>
            </a:extLst>
          </p:cNvPr>
          <p:cNvSpPr txBox="1"/>
          <p:nvPr/>
        </p:nvSpPr>
        <p:spPr>
          <a:xfrm>
            <a:off x="6095504" y="3072339"/>
            <a:ext cx="300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/>
              <a:t>Приложение позволяет привязывать ваши аккаунты и хранить все ваши данные о транзакциях </a:t>
            </a:r>
            <a:endParaRPr lang="ko-KR" altLang="en-US" sz="1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BE1FA7-CD22-4CB2-B654-DA70942A250C}"/>
              </a:ext>
            </a:extLst>
          </p:cNvPr>
          <p:cNvSpPr/>
          <p:nvPr/>
        </p:nvSpPr>
        <p:spPr>
          <a:xfrm>
            <a:off x="6065363" y="2720914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latin typeface="+mj-lt"/>
              </a:rPr>
              <a:t>Добавление аккаунтов</a:t>
            </a:r>
            <a:endParaRPr lang="ko-KR" altLang="en-US" sz="2000" dirty="0">
              <a:latin typeface="+mj-lt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0D753B5-D442-4239-BED9-77F68F8087A5}"/>
              </a:ext>
            </a:extLst>
          </p:cNvPr>
          <p:cNvSpPr/>
          <p:nvPr/>
        </p:nvSpPr>
        <p:spPr>
          <a:xfrm>
            <a:off x="742402" y="4853522"/>
            <a:ext cx="898591" cy="898591"/>
          </a:xfrm>
          <a:prstGeom prst="ellipse">
            <a:avLst/>
          </a:prstGeom>
          <a:solidFill>
            <a:srgbClr val="0A80EC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6867907-207A-45BE-9FCD-2A0A25691664}"/>
              </a:ext>
            </a:extLst>
          </p:cNvPr>
          <p:cNvSpPr/>
          <p:nvPr/>
        </p:nvSpPr>
        <p:spPr>
          <a:xfrm>
            <a:off x="4989988" y="4853522"/>
            <a:ext cx="898591" cy="898591"/>
          </a:xfrm>
          <a:prstGeom prst="ellipse">
            <a:avLst/>
          </a:prstGeom>
          <a:solidFill>
            <a:srgbClr val="0A80EC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68C1FD4-FBDB-4694-9216-19D3EA257F90}"/>
              </a:ext>
            </a:extLst>
          </p:cNvPr>
          <p:cNvSpPr txBox="1"/>
          <p:nvPr/>
        </p:nvSpPr>
        <p:spPr>
          <a:xfrm>
            <a:off x="1811259" y="5142082"/>
            <a:ext cx="3145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Визуализируйте свои расходы и доходы с помощью наглядной круговой диаграммы. </a:t>
            </a:r>
            <a:endParaRPr lang="ko-KR" altLang="en-US" sz="14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5172CEE-5406-440F-A18D-5E880B06AE09}"/>
              </a:ext>
            </a:extLst>
          </p:cNvPr>
          <p:cNvSpPr/>
          <p:nvPr/>
        </p:nvSpPr>
        <p:spPr>
          <a:xfrm>
            <a:off x="1791628" y="4790657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latin typeface="+mj-lt"/>
              </a:rPr>
              <a:t>Анализ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113210-75C0-4908-8DAA-A111EEA7597A}"/>
              </a:ext>
            </a:extLst>
          </p:cNvPr>
          <p:cNvSpPr txBox="1"/>
          <p:nvPr/>
        </p:nvSpPr>
        <p:spPr>
          <a:xfrm>
            <a:off x="6084995" y="5142082"/>
            <a:ext cx="2901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Приложение предоставляет свежую информацию о текущих курсах </a:t>
            </a:r>
            <a:r>
              <a:rPr lang="ru-RU" sz="1400" b="1" dirty="0"/>
              <a:t>Топ-5</a:t>
            </a:r>
            <a:r>
              <a:rPr lang="ru-RU" sz="1400" dirty="0"/>
              <a:t> валют</a:t>
            </a:r>
            <a:endParaRPr lang="ko-KR" altLang="en-US" sz="14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F719843-9706-4FC1-AF0B-227DBC359114}"/>
              </a:ext>
            </a:extLst>
          </p:cNvPr>
          <p:cNvSpPr/>
          <p:nvPr/>
        </p:nvSpPr>
        <p:spPr>
          <a:xfrm>
            <a:off x="6065363" y="4790657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dirty="0">
                <a:latin typeface="+mj-lt"/>
              </a:rPr>
              <a:t>Курсы валют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3447D-80CD-04F1-1187-C4BFE6C24719}"/>
              </a:ext>
            </a:extLst>
          </p:cNvPr>
          <p:cNvSpPr txBox="1"/>
          <p:nvPr/>
        </p:nvSpPr>
        <p:spPr>
          <a:xfrm>
            <a:off x="9417132" y="1033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F56BB7-1049-A8DD-15F3-0FB1FD7E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18" y="2903661"/>
            <a:ext cx="635000" cy="635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42D5F72-3041-5751-18DE-C8B7DF027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652" y="4996774"/>
            <a:ext cx="635000" cy="635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6AA4073-8BEF-5689-5377-BB379490F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63" y="2926741"/>
            <a:ext cx="588839" cy="5888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6838109-50CD-D1BE-208F-94D081E55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36" y="4990835"/>
            <a:ext cx="623963" cy="6239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EA2100-8065-E22A-9C9F-F14EAF22E1BD}"/>
              </a:ext>
            </a:extLst>
          </p:cNvPr>
          <p:cNvSpPr txBox="1"/>
          <p:nvPr/>
        </p:nvSpPr>
        <p:spPr>
          <a:xfrm>
            <a:off x="642924" y="1868191"/>
            <a:ext cx="953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Arial Rounded MT Bold" panose="020F0704030504030204" pitchFamily="34" charset="0"/>
              </a:rPr>
              <a:t>B</a:t>
            </a:r>
            <a:r>
              <a:rPr lang="en-US" b="1" dirty="0" err="1">
                <a:solidFill>
                  <a:srgbClr val="7030A0"/>
                </a:solidFill>
                <a:latin typeface="Arial Rounded MT Bold" panose="020F0704030504030204" pitchFamily="34" charset="0"/>
              </a:rPr>
              <a:t>udgetBuddy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- </a:t>
            </a:r>
            <a:r>
              <a:rPr lang="ru-RU" sz="1600" dirty="0"/>
              <a:t>удобное и красивое приложение</a:t>
            </a:r>
            <a:r>
              <a:rPr lang="en-US" sz="1600" dirty="0"/>
              <a:t> </a:t>
            </a:r>
            <a:r>
              <a:rPr lang="ru-RU" sz="1600" dirty="0"/>
              <a:t>для отслеживания финансов.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08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301A59-6DA0-E98F-3E2C-703AA4215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35" y="1391225"/>
            <a:ext cx="2534601" cy="5040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99648-0405-19D0-E923-02C69499F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71" y="1285103"/>
            <a:ext cx="2667894" cy="5040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5D4D4-DB54-5B38-246B-0F8E76513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07" y="532897"/>
            <a:ext cx="3239586" cy="61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EDBAE-8E3D-29C7-B57B-AD53A5EB0C30}"/>
              </a:ext>
            </a:extLst>
          </p:cNvPr>
          <p:cNvSpPr txBox="1"/>
          <p:nvPr/>
        </p:nvSpPr>
        <p:spPr>
          <a:xfrm>
            <a:off x="3885081" y="592729"/>
            <a:ext cx="54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Apple Color Emoji" pitchFamily="2" charset="0"/>
              </a:rPr>
              <a:t>Представляю вам </a:t>
            </a:r>
            <a:r>
              <a:rPr lang="en-US" b="1" dirty="0" err="1">
                <a:ea typeface="Apple Color Emoji" pitchFamily="2" charset="0"/>
              </a:rPr>
              <a:t>BudgetBuddy</a:t>
            </a:r>
            <a:endParaRPr lang="ru-RU" b="1" dirty="0">
              <a:ea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1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DA709F-0AA9-6325-B04F-A3C041E1C450}"/>
              </a:ext>
            </a:extLst>
          </p:cNvPr>
          <p:cNvSpPr txBox="1"/>
          <p:nvPr/>
        </p:nvSpPr>
        <p:spPr>
          <a:xfrm>
            <a:off x="642924" y="977255"/>
            <a:ext cx="364967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>
                <a:solidFill>
                  <a:schemeClr val="tx1"/>
                </a:solidFill>
              </a:rPr>
              <a:t>Технологии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3DBC40-0826-5895-113E-F2020F84E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69" y="3428999"/>
            <a:ext cx="3446596" cy="10137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D9D790-2C39-5269-389E-5E1D5A503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5014066"/>
            <a:ext cx="2654300" cy="76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E1F2C2-9865-E054-D844-A75C03FD5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4" y="5014066"/>
            <a:ext cx="2413000" cy="133519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830529-8EAB-4BD6-8547-EC60EEF18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17" y="1239287"/>
            <a:ext cx="2730500" cy="736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E495B17-2442-BF3C-3B6C-719FF7718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48" y="4962419"/>
            <a:ext cx="1790700" cy="11303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DB0A512-B0C7-5F02-B213-824FA8C6D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37" y="2420754"/>
            <a:ext cx="2707574" cy="4885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165E4F-35AD-2996-C59F-239FA5C67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997" y="2794874"/>
            <a:ext cx="3446596" cy="181282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01D8C83-5398-4046-3997-EBE276878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0" y="1221607"/>
            <a:ext cx="1968500" cy="10287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06A670D-5551-6B08-483B-F8885C4B0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24" y="1221607"/>
            <a:ext cx="1312883" cy="131288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D0C5E0B-12F1-D5A2-B564-46A602155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78" y="4794782"/>
            <a:ext cx="2413000" cy="8382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576BD38-6C4D-87E3-FD62-9FFCFAD2CD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9" y="2680485"/>
            <a:ext cx="2599925" cy="57678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F41202-E592-1B87-F861-767E6A8E77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21" y="3701284"/>
            <a:ext cx="3086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5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7F2D28-4897-4689-921A-DB9CA1D47B5F}"/>
              </a:ext>
            </a:extLst>
          </p:cNvPr>
          <p:cNvSpPr txBox="1"/>
          <p:nvPr/>
        </p:nvSpPr>
        <p:spPr>
          <a:xfrm>
            <a:off x="1333500" y="3141266"/>
            <a:ext cx="4358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/>
              <a:t>Присутствует валидация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/>
              <a:t>Авторизация и регистрация осуществляется при помощи </a:t>
            </a:r>
            <a:r>
              <a:rPr lang="en-US" altLang="ko-KR" sz="1600" b="1" dirty="0" err="1"/>
              <a:t>FireBase</a:t>
            </a:r>
            <a:r>
              <a:rPr lang="en-US" altLang="ko-KR" sz="1600" b="1" dirty="0"/>
              <a:t> </a:t>
            </a:r>
            <a:r>
              <a:rPr lang="en" sz="1600" b="1" i="0" dirty="0">
                <a:effectLst/>
              </a:rPr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64EEB-267F-4B77-94B9-29DB0DDDC43A}"/>
              </a:ext>
            </a:extLst>
          </p:cNvPr>
          <p:cNvSpPr txBox="1"/>
          <p:nvPr/>
        </p:nvSpPr>
        <p:spPr>
          <a:xfrm>
            <a:off x="1333500" y="2064048"/>
            <a:ext cx="435824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/>
              <a:t>Вход в приложение</a:t>
            </a:r>
            <a:endParaRPr lang="en-US" altLang="ko-KR" sz="2800" b="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BDA8A0-ED18-444E-BFA6-31DE55EE5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9000"/>
            <a:ext cx="3049022" cy="576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8C80F4-5C8A-3BEB-9241-613EE9993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03" y="549000"/>
            <a:ext cx="304902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9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7F2D28-4897-4689-921A-DB9CA1D47B5F}"/>
              </a:ext>
            </a:extLst>
          </p:cNvPr>
          <p:cNvSpPr txBox="1"/>
          <p:nvPr/>
        </p:nvSpPr>
        <p:spPr>
          <a:xfrm>
            <a:off x="1333500" y="3141266"/>
            <a:ext cx="4358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/>
              <a:t>Авторизация и регистрация осуществляется при помощи </a:t>
            </a:r>
            <a:r>
              <a:rPr lang="en-US" altLang="ko-KR" sz="1600" b="1" dirty="0" err="1"/>
              <a:t>FireBase</a:t>
            </a:r>
            <a:r>
              <a:rPr lang="en-US" altLang="ko-KR" sz="1600" b="1" dirty="0"/>
              <a:t> </a:t>
            </a:r>
            <a:r>
              <a:rPr lang="en" sz="1600" b="1" i="0" dirty="0">
                <a:effectLst/>
              </a:rPr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64EEB-267F-4B77-94B9-29DB0DDDC43A}"/>
              </a:ext>
            </a:extLst>
          </p:cNvPr>
          <p:cNvSpPr txBox="1"/>
          <p:nvPr/>
        </p:nvSpPr>
        <p:spPr>
          <a:xfrm>
            <a:off x="1333500" y="2064048"/>
            <a:ext cx="435824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/>
              <a:t>Главный экран</a:t>
            </a:r>
            <a:endParaRPr lang="en-US" altLang="ko-KR" sz="2800" b="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BC4CF9-097D-5316-840D-2DD4C635B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17" y="-287734"/>
            <a:ext cx="3630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4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A0080FE-26DB-C2E6-2CF1-E953F4285DE8}"/>
              </a:ext>
            </a:extLst>
          </p:cNvPr>
          <p:cNvSpPr txBox="1"/>
          <p:nvPr/>
        </p:nvSpPr>
        <p:spPr>
          <a:xfrm>
            <a:off x="642924" y="977255"/>
            <a:ext cx="364967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dirty="0">
                <a:solidFill>
                  <a:schemeClr val="tx1"/>
                </a:solidFill>
              </a:rPr>
              <a:t>Добавление  счета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42BFFA1-7D0C-2F48-50DE-D7CCFFB57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0" y="929506"/>
            <a:ext cx="3239587" cy="612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FC95668-CB7A-C07D-44A5-77401102F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47" y="915218"/>
            <a:ext cx="3239585" cy="612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E32D15D-8112-CEA6-D072-AD6A673B6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23" y="886642"/>
            <a:ext cx="3239585" cy="6120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345FE3D-12EA-AE6B-A87F-FCEB1CC1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94" y="900930"/>
            <a:ext cx="3239586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6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7F2D28-4897-4689-921A-DB9CA1D47B5F}"/>
              </a:ext>
            </a:extLst>
          </p:cNvPr>
          <p:cNvSpPr txBox="1"/>
          <p:nvPr/>
        </p:nvSpPr>
        <p:spPr>
          <a:xfrm>
            <a:off x="1333499" y="3141266"/>
            <a:ext cx="4481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Приложение автоматически группирует ваши транзакции по категориям и           отображает их долю в общем бюджете, помогая вам лучше понимать, на что       уходят и откуда приходят ваши деньги.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64EEB-267F-4B77-94B9-29DB0DDDC43A}"/>
              </a:ext>
            </a:extLst>
          </p:cNvPr>
          <p:cNvSpPr txBox="1"/>
          <p:nvPr/>
        </p:nvSpPr>
        <p:spPr>
          <a:xfrm>
            <a:off x="1333500" y="2064048"/>
            <a:ext cx="435824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/>
              <a:t>Анализ расхода и дохода</a:t>
            </a:r>
            <a:endParaRPr lang="en-US" altLang="ko-KR" sz="2800" b="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81F8D3-1A43-9E3A-5E1C-B9999C8F9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92" y="0"/>
            <a:ext cx="3630242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684183-40AA-D05D-CF23-AFB6F47A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29" y="0"/>
            <a:ext cx="3630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06698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melight - Montserrat Light">
      <a:majorFont>
        <a:latin typeface="Limelight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A80EC"/>
        </a:solidFill>
        <a:ln w="57150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221</Words>
  <Application>Microsoft Macintosh PowerPoint</Application>
  <PresentationFormat>Широкоэкранный</PresentationFormat>
  <Paragraphs>38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맑은 고딕</vt:lpstr>
      <vt:lpstr>Montserrat Light</vt:lpstr>
      <vt:lpstr>Arial</vt:lpstr>
      <vt:lpstr>Limelight</vt:lpstr>
      <vt:lpstr>Arial Rounded MT Bold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Microsoft Office User</cp:lastModifiedBy>
  <cp:revision>272</cp:revision>
  <dcterms:created xsi:type="dcterms:W3CDTF">2019-04-06T05:20:47Z</dcterms:created>
  <dcterms:modified xsi:type="dcterms:W3CDTF">2024-06-04T03:14:28Z</dcterms:modified>
</cp:coreProperties>
</file>